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E3932A-72AE-4225-9735-6361501972DF}" v="3" dt="2020-08-07T02:14:04.131"/>
    <p1510:client id="{8C9EA573-06AB-447E-B7D5-DBEB67295089}" v="7439" dt="2020-08-07T02:17:44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0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547807"/>
            <a:ext cx="760634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7012" y="695010"/>
            <a:ext cx="738401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0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02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2950" y="88479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78537" y="292825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4027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265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17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2" y="1818215"/>
            <a:ext cx="2504979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50" y="1818215"/>
            <a:ext cx="2504979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38" y="1818215"/>
            <a:ext cx="2504979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6" y="4480368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92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349B-8241-4223-A791-F7633B67F5A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4C9C-F4ED-491E-A0A0-2EE83C26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71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349B-8241-4223-A791-F7633B67F5A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4C9C-F4ED-491E-A0A0-2EE83C26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1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349B-8241-4223-A791-F7633B67F5A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4C9C-F4ED-491E-A0A0-2EE83C26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349B-8241-4223-A791-F7633B67F5A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4C9C-F4ED-491E-A0A0-2EE83C26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7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349B-8241-4223-A791-F7633B67F5A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4C9C-F4ED-491E-A0A0-2EE83C26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01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" y="1734507"/>
            <a:ext cx="3816804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64" y="1734507"/>
            <a:ext cx="3816804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349B-8241-4223-A791-F7633B67F5A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4C9C-F4ED-491E-A0A0-2EE83C26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349B-8241-4223-A791-F7633B67F5A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4C9C-F4ED-491E-A0A0-2EE83C26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4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349B-8241-4223-A791-F7633B67F5A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4C9C-F4ED-491E-A0A0-2EE83C26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3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349B-8241-4223-A791-F7633B67F5A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4C9C-F4ED-491E-A0A0-2EE83C26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7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49" y="609600"/>
            <a:ext cx="2688125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4451212" cy="1829338"/>
          </a:xfrm>
        </p:spPr>
        <p:txBody>
          <a:bodyPr anchor="b">
            <a:no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81914" y="763702"/>
            <a:ext cx="2456813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4451212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349B-8241-4223-A791-F7633B67F5A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4C9C-F4ED-491E-A0A0-2EE83C26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8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164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540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3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76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03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255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510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8013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09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329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>
                <a:latin typeface="Book Antiqua" pitchFamily="18" charset="0"/>
              </a:rPr>
              <a:t>Sensing Censorship and Censuring Censors with Censorship-Evident Publishing Systems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</a:t>
            </a:r>
            <a:r>
              <a:rPr lang="en-US" dirty="0" err="1"/>
              <a:t>Swaminathan</a:t>
            </a:r>
            <a:r>
              <a:rPr lang="en-US" dirty="0"/>
              <a:t> Ramesh </a:t>
            </a:r>
            <a:br>
              <a:rPr lang="en-US" dirty="0"/>
            </a:br>
            <a:r>
              <a:rPr lang="en-US" dirty="0"/>
              <a:t>Supervised by: Dr. Ryan Henry</a:t>
            </a:r>
          </a:p>
        </p:txBody>
      </p:sp>
    </p:spTree>
    <p:extLst>
      <p:ext uri="{BB962C8B-B14F-4D97-AF65-F5344CB8AC3E}">
        <p14:creationId xmlns:p14="http://schemas.microsoft.com/office/powerpoint/2010/main" val="3239794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32473-DA7E-4863-AA30-A185C01D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Protocols (contd.)</a:t>
            </a:r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8AC790-94B0-4198-BDEC-D07F404340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2000"/>
                  <a:t>Request-Response protocol:</a:t>
                </a:r>
              </a:p>
              <a:p>
                <a:pPr lvl="1"/>
                <a:r>
                  <a:rPr lang="en-US" sz="1900"/>
                  <a:t>Initiated by client to check for availability of file at index </a:t>
                </a:r>
                <a:r>
                  <a:rPr lang="en-US" sz="1900" i="1"/>
                  <a:t>I  </a:t>
                </a:r>
                <a:r>
                  <a:rPr lang="en-US" sz="1900"/>
                  <a:t>(index is secret to server)</a:t>
                </a:r>
              </a:p>
              <a:p>
                <a:pPr lvl="1"/>
                <a:r>
                  <a:rPr lang="en-US" sz="1900"/>
                  <a:t>Outputs one of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{0,1,⊥}</m:t>
                    </m:r>
                  </m:oMath>
                </a14:m>
                <a:r>
                  <a:rPr lang="en-US" sz="1900"/>
                  <a:t> </a:t>
                </a:r>
              </a:p>
              <a:p>
                <a:pPr lvl="2"/>
                <a:r>
                  <a:rPr lang="en-US" sz="1800"/>
                  <a:t> </a:t>
                </a:r>
                <a:r>
                  <a:rPr lang="en-US" sz="1700"/>
                  <a:t>Output = 0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700"/>
                  <a:t> Server is censoring the file</a:t>
                </a:r>
              </a:p>
              <a:p>
                <a:pPr lvl="2"/>
                <a:r>
                  <a:rPr lang="en-US" sz="1700"/>
                  <a:t> Output = 1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700"/>
                  <a:t> Server is not detected to be censoring the file</a:t>
                </a:r>
              </a:p>
              <a:p>
                <a:pPr lvl="2"/>
                <a:r>
                  <a:rPr lang="en-US" sz="1700"/>
                  <a:t> Output =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1700"/>
                  <a:t>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700"/>
                  <a:t> Server’s response is invalid</a:t>
                </a:r>
              </a:p>
              <a:p>
                <a:pPr lvl="2"/>
                <a:endParaRPr lang="en-US" sz="1500"/>
              </a:p>
              <a:p>
                <a:r>
                  <a:rPr lang="en-US" sz="2000"/>
                  <a:t>Extract algorithm:</a:t>
                </a:r>
              </a:p>
              <a:p>
                <a:pPr lvl="1"/>
                <a:r>
                  <a:rPr lang="en-US" sz="1800"/>
                  <a:t>PPT algorithm where client is given </a:t>
                </a:r>
                <a:r>
                  <a:rPr lang="en-US" sz="1800" err="1"/>
                  <a:t>blackbox</a:t>
                </a:r>
                <a:r>
                  <a:rPr lang="en-US" sz="1800"/>
                  <a:t> access to the Response part of the above, outputs file with given index (if available), or a proof of censorship.</a:t>
                </a:r>
              </a:p>
              <a:p>
                <a:pPr lvl="1"/>
                <a:r>
                  <a:rPr lang="en-US" sz="1800"/>
                  <a:t>More on this when discussing “extractability”</a:t>
                </a:r>
              </a:p>
              <a:p>
                <a:pPr lvl="2"/>
                <a:endParaRPr lang="en-US" sz="15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8AC790-94B0-4198-BDEC-D07F404340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98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CEF28-CFF9-4B3F-AE5E-D713EFA5D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Protocols (contd.)</a:t>
            </a:r>
            <a:endParaRPr lang="en-CA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371C5-46CE-415D-8677-31733A4823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000">
                    <a:solidFill>
                      <a:srgbClr val="00B0F0"/>
                    </a:solidFill>
                  </a:rPr>
                  <a:t>Verify algorithm:</a:t>
                </a:r>
                <a:endParaRPr lang="en-CA" sz="2000">
                  <a:solidFill>
                    <a:srgbClr val="00B0F0"/>
                  </a:solidFill>
                </a:endParaRPr>
              </a:p>
              <a:p>
                <a:pPr lvl="1"/>
                <a:r>
                  <a:rPr lang="en-CA" sz="1800"/>
                  <a:t>Performed by another client </a:t>
                </a:r>
              </a:p>
              <a:p>
                <a:pPr lvl="1"/>
                <a:r>
                  <a:rPr lang="en-US" sz="1800"/>
                  <a:t>Takes as input the index of a file that another client claims is censored, and that client’s view of its interaction with the server</a:t>
                </a:r>
              </a:p>
              <a:p>
                <a:pPr lvl="1"/>
                <a:r>
                  <a:rPr lang="en-US" sz="1800"/>
                  <a:t>Outputs one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{0,1,⊥}</m:t>
                    </m:r>
                  </m:oMath>
                </a14:m>
                <a:r>
                  <a:rPr lang="en-US" sz="1800"/>
                  <a:t>  (Same as Request-Response protocol)</a:t>
                </a:r>
              </a:p>
              <a:p>
                <a:pPr lvl="2"/>
                <a:r>
                  <a:rPr lang="en-US" sz="1600"/>
                  <a:t> Output = 0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600"/>
                  <a:t> Server is censoring the file</a:t>
                </a:r>
              </a:p>
              <a:p>
                <a:pPr lvl="2"/>
                <a:r>
                  <a:rPr lang="en-US" sz="1600"/>
                  <a:t> Output = 1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600"/>
                  <a:t> Server is not detected to be censoring the file</a:t>
                </a:r>
              </a:p>
              <a:p>
                <a:pPr lvl="2"/>
                <a:r>
                  <a:rPr lang="en-US" sz="1600"/>
                  <a:t> Output =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160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600"/>
                  <a:t> Server’s response is invalid</a:t>
                </a:r>
              </a:p>
              <a:p>
                <a:pPr lvl="1"/>
                <a:endParaRPr lang="en-US" sz="1650"/>
              </a:p>
              <a:p>
                <a:r>
                  <a:rPr lang="en-US" sz="2000"/>
                  <a:t>Fetch-Send protocol:</a:t>
                </a:r>
              </a:p>
              <a:p>
                <a:pPr lvl="1"/>
                <a:r>
                  <a:rPr lang="en-US" sz="1800"/>
                  <a:t>Non-cryptographic file retrieval protocol, e.g., file download via HTTPS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371C5-46CE-415D-8677-31733A4823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802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FA75-E0CC-48CC-87DF-257046BCE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Security guarantees of CEPS</a:t>
            </a:r>
            <a:endParaRPr lang="en-CA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3D001-A60D-4E8B-B342-5DC0A13FF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>
                <a:solidFill>
                  <a:srgbClr val="00B0F0"/>
                </a:solidFill>
              </a:rPr>
              <a:t>Existential unforgeability:</a:t>
            </a:r>
          </a:p>
          <a:p>
            <a:pPr lvl="1"/>
            <a:r>
              <a:rPr lang="en-CA" sz="1800" dirty="0"/>
              <a:t>Ensures no (dishonest) party can forge a valid server response during the Request-Response phase.</a:t>
            </a:r>
          </a:p>
          <a:p>
            <a:pPr lvl="1"/>
            <a:r>
              <a:rPr lang="en-CA" sz="1800" dirty="0"/>
              <a:t>Similar to EXT-UF property for digital signatures</a:t>
            </a:r>
          </a:p>
          <a:p>
            <a:pPr lvl="1"/>
            <a:r>
              <a:rPr lang="en-CA" sz="1800">
                <a:solidFill>
                  <a:srgbClr val="00B0F0"/>
                </a:solidFill>
              </a:rPr>
              <a:t>EXT-UF game:</a:t>
            </a:r>
          </a:p>
          <a:p>
            <a:pPr lvl="2"/>
            <a:r>
              <a:rPr lang="en-CA" sz="1650" dirty="0"/>
              <a:t>Attacker and Challenger get public parameters</a:t>
            </a:r>
          </a:p>
          <a:p>
            <a:pPr lvl="2"/>
            <a:r>
              <a:rPr lang="en-CA" sz="1650" dirty="0"/>
              <a:t>Attacker and Challenger engage in </a:t>
            </a:r>
            <a:r>
              <a:rPr lang="en-CA" sz="1650" dirty="0" err="1"/>
              <a:t>polynomially</a:t>
            </a:r>
            <a:r>
              <a:rPr lang="en-CA" sz="1650" dirty="0"/>
              <a:t> many rounds of Request-Response protocol</a:t>
            </a:r>
          </a:p>
          <a:p>
            <a:pPr lvl="2"/>
            <a:r>
              <a:rPr lang="en-CA" sz="1650" dirty="0"/>
              <a:t>Attacker outputs one extra protocol view.</a:t>
            </a:r>
          </a:p>
          <a:p>
            <a:pPr lvl="1"/>
            <a:r>
              <a:rPr lang="en-CA" sz="1800" dirty="0"/>
              <a:t>Attacker wins if all protocol views are accepted as “valid” by the Verify algorithm.</a:t>
            </a:r>
          </a:p>
        </p:txBody>
      </p:sp>
    </p:spTree>
    <p:extLst>
      <p:ext uri="{BB962C8B-B14F-4D97-AF65-F5344CB8AC3E}">
        <p14:creationId xmlns:p14="http://schemas.microsoft.com/office/powerpoint/2010/main" val="564976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E8258-460E-4DDD-B82D-F476F9D18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Security properties (contd.)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E0735-7501-4060-97DC-9A361B202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dirty="0">
                <a:solidFill>
                  <a:srgbClr val="00B0F0"/>
                </a:solidFill>
              </a:rPr>
              <a:t>Selective Inauthenticity Resistance:</a:t>
            </a:r>
          </a:p>
          <a:p>
            <a:pPr lvl="1"/>
            <a:r>
              <a:rPr lang="en-CA" sz="1850" dirty="0"/>
              <a:t>Ensures server cannot selectively respond to client queries in Request-Response protocol.</a:t>
            </a:r>
          </a:p>
          <a:p>
            <a:pPr lvl="1"/>
            <a:r>
              <a:rPr lang="en-CA" sz="1850" dirty="0"/>
              <a:t>Modeled after </a:t>
            </a:r>
            <a:r>
              <a:rPr lang="en-CA" sz="1850" i="1" dirty="0"/>
              <a:t>selective failure blindness</a:t>
            </a:r>
            <a:r>
              <a:rPr lang="en-CA" sz="1850" dirty="0"/>
              <a:t> property of blind signatures.</a:t>
            </a:r>
          </a:p>
          <a:p>
            <a:pPr lvl="1"/>
            <a:r>
              <a:rPr lang="en-CA" sz="1850" dirty="0"/>
              <a:t>SI game involves attacker, </a:t>
            </a:r>
            <a:r>
              <a:rPr lang="en-CA" sz="1850" i="1" dirty="0"/>
              <a:t>two</a:t>
            </a:r>
            <a:r>
              <a:rPr lang="en-CA" sz="1850" dirty="0"/>
              <a:t> challenger instances and a Verify oracle.</a:t>
            </a:r>
          </a:p>
          <a:p>
            <a:pPr lvl="2"/>
            <a:r>
              <a:rPr lang="en-CA" sz="1700" dirty="0"/>
              <a:t>Attacker chooses two indices </a:t>
            </a:r>
            <a:r>
              <a:rPr lang="en-CA" sz="1700" i="1" dirty="0"/>
              <a:t>i</a:t>
            </a:r>
            <a:r>
              <a:rPr lang="en-CA" sz="1700" i="1" baseline="-25000" dirty="0"/>
              <a:t>o</a:t>
            </a:r>
            <a:r>
              <a:rPr lang="en-CA" sz="1700" i="1" dirty="0"/>
              <a:t>,i</a:t>
            </a:r>
            <a:r>
              <a:rPr lang="en-CA" sz="1700" i="1" baseline="-25000" dirty="0"/>
              <a:t>1</a:t>
            </a:r>
            <a:r>
              <a:rPr lang="en-CA" sz="1700" i="1" dirty="0"/>
              <a:t>. </a:t>
            </a:r>
            <a:endParaRPr lang="en-CA" sz="1700" dirty="0"/>
          </a:p>
          <a:p>
            <a:pPr lvl="2"/>
            <a:r>
              <a:rPr lang="en-CA" sz="1700" dirty="0"/>
              <a:t>User instances toss a fair coin and each implement an instance of the Request part of the Request-Response protocol. </a:t>
            </a:r>
          </a:p>
          <a:p>
            <a:pPr lvl="2"/>
            <a:r>
              <a:rPr lang="en-CA" sz="1700" dirty="0"/>
              <a:t>First user operates on </a:t>
            </a:r>
            <a:r>
              <a:rPr lang="en-CA" sz="1700" i="1" dirty="0" err="1"/>
              <a:t>i</a:t>
            </a:r>
            <a:r>
              <a:rPr lang="en-CA" sz="1700" i="1" baseline="-25000" dirty="0" err="1"/>
              <a:t>b</a:t>
            </a:r>
            <a:r>
              <a:rPr lang="en-CA" sz="1700" dirty="0"/>
              <a:t>, second user operates on </a:t>
            </a:r>
            <a:r>
              <a:rPr lang="en-CA" sz="1700" i="1" dirty="0"/>
              <a:t>i</a:t>
            </a:r>
            <a:r>
              <a:rPr lang="en-CA" sz="1700" i="1" baseline="-25000" dirty="0"/>
              <a:t>1-b</a:t>
            </a:r>
            <a:r>
              <a:rPr lang="en-CA" sz="1700" i="1" dirty="0"/>
              <a:t>.</a:t>
            </a:r>
          </a:p>
          <a:p>
            <a:pPr lvl="2"/>
            <a:r>
              <a:rPr lang="en-CA" sz="1700" dirty="0"/>
              <a:t>Both instances eventually produce responses </a:t>
            </a:r>
            <a:r>
              <a:rPr lang="en-CA" sz="1700" i="1" dirty="0" err="1"/>
              <a:t>R</a:t>
            </a:r>
            <a:r>
              <a:rPr lang="en-CA" sz="1700" i="1" baseline="-25000" dirty="0" err="1"/>
              <a:t>b</a:t>
            </a:r>
            <a:r>
              <a:rPr lang="en-CA" sz="1700" i="1" dirty="0"/>
              <a:t> , R</a:t>
            </a:r>
            <a:r>
              <a:rPr lang="en-CA" sz="1700" i="1" baseline="-25000" dirty="0"/>
              <a:t>1-b </a:t>
            </a:r>
            <a:r>
              <a:rPr lang="en-CA" sz="1700" dirty="0"/>
              <a:t>and the responses are input to the Verify oracle.</a:t>
            </a:r>
          </a:p>
          <a:p>
            <a:pPr lvl="2"/>
            <a:endParaRPr lang="en-CA" sz="1700" dirty="0"/>
          </a:p>
          <a:p>
            <a:pPr lvl="1"/>
            <a:endParaRPr lang="en-CA" sz="1850" dirty="0"/>
          </a:p>
          <a:p>
            <a:pPr lvl="1"/>
            <a:endParaRPr lang="en-CA" sz="1850" dirty="0"/>
          </a:p>
          <a:p>
            <a:pPr lvl="1"/>
            <a:endParaRPr lang="en-CA" sz="1850" dirty="0"/>
          </a:p>
        </p:txBody>
      </p:sp>
    </p:spTree>
    <p:extLst>
      <p:ext uri="{BB962C8B-B14F-4D97-AF65-F5344CB8AC3E}">
        <p14:creationId xmlns:p14="http://schemas.microsoft.com/office/powerpoint/2010/main" val="3648531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BC11-5D81-4C3A-9066-A94EB26AB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Security properties (contd.)</a:t>
            </a:r>
            <a:endParaRPr lang="en-CA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94B7FF-A949-4B9E-8DBE-36CB94EC93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2"/>
                <a:r>
                  <a:rPr lang="en-US" sz="1700"/>
                  <a:t>Outputs of both inputs to Verify oracle are equal and “valid”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CA" sz="1700"/>
                  <a:t> Attacker receives (</a:t>
                </a:r>
                <a:r>
                  <a:rPr lang="en-CA" sz="1700" i="1"/>
                  <a:t>R</a:t>
                </a:r>
                <a:r>
                  <a:rPr lang="en-CA" sz="1700" i="1" baseline="-25000"/>
                  <a:t>0</a:t>
                </a:r>
                <a:r>
                  <a:rPr lang="en-CA" sz="1700" i="1"/>
                  <a:t>, R</a:t>
                </a:r>
                <a:r>
                  <a:rPr lang="en-CA" sz="1700" i="1" baseline="-25000"/>
                  <a:t>1</a:t>
                </a:r>
                <a:r>
                  <a:rPr lang="en-CA" sz="1700"/>
                  <a:t>).</a:t>
                </a:r>
              </a:p>
              <a:p>
                <a:pPr lvl="2"/>
                <a:r>
                  <a:rPr lang="en-US" sz="1700"/>
                  <a:t>Outputs of both inputs to Verify oracle are “invalid”</a:t>
                </a:r>
                <a:r>
                  <a:rPr lang="en-US" sz="1700" b="0"/>
                  <a:t>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CA" sz="1700"/>
                  <a:t> Attacker receives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⊥,⊥</m:t>
                        </m:r>
                      </m:e>
                    </m:d>
                  </m:oMath>
                </a14:m>
                <a:endParaRPr lang="en-CA" sz="1700"/>
              </a:p>
              <a:p>
                <a:pPr lvl="2"/>
                <a:r>
                  <a:rPr lang="en-CA" sz="1700"/>
                  <a:t>Output of inputs to Verify are both “valid” but are unequal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CA" sz="1700"/>
                  <a:t> Attacker receives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700" b="0" i="1" smtClean="0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</m:d>
                  </m:oMath>
                </a14:m>
                <a:endParaRPr lang="en-US" sz="1700" b="0"/>
              </a:p>
              <a:p>
                <a:pPr lvl="2"/>
                <a:r>
                  <a:rPr lang="en-CA" sz="1700"/>
                  <a:t>Output of Verify with one input is “valid” and other is “invalid”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CA" sz="1700"/>
                  <a:t> Attacker receives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,⊥</m:t>
                        </m:r>
                      </m:e>
                    </m:d>
                  </m:oMath>
                </a14:m>
                <a:r>
                  <a:rPr lang="en-CA" sz="1700"/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700" i="1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</m:d>
                  </m:oMath>
                </a14:m>
                <a:r>
                  <a:rPr lang="en-CA" sz="1700"/>
                  <a:t> depending on which input was valid.</a:t>
                </a:r>
              </a:p>
              <a:p>
                <a:r>
                  <a:rPr lang="en-CA" sz="2000"/>
                  <a:t>Attacker wins the game if he guesses the coin toss of the user instances correctly.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94B7FF-A949-4B9E-8DBE-36CB94EC93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1580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1A549-B3B1-47DA-8877-CE304F20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Security properties (contd.)</a:t>
            </a:r>
            <a:endParaRPr lang="en-CA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3C2C0-7963-4C1D-B235-126B6D011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>
                <a:solidFill>
                  <a:srgbClr val="00B0F0"/>
                </a:solidFill>
              </a:rPr>
              <a:t>Extractability:</a:t>
            </a:r>
          </a:p>
          <a:p>
            <a:pPr lvl="1"/>
            <a:r>
              <a:rPr lang="en-CA" sz="1850"/>
              <a:t>Modeled after extractability defined by </a:t>
            </a:r>
            <a:r>
              <a:rPr lang="en-CA" sz="1850" err="1"/>
              <a:t>Bellare</a:t>
            </a:r>
            <a:r>
              <a:rPr lang="en-CA" sz="1850"/>
              <a:t> and </a:t>
            </a:r>
            <a:r>
              <a:rPr lang="en-CA" sz="1850" err="1"/>
              <a:t>Goldreich</a:t>
            </a:r>
            <a:r>
              <a:rPr lang="en-CA" sz="1850"/>
              <a:t> in the context of </a:t>
            </a:r>
            <a:r>
              <a:rPr lang="en-CA" sz="1850" err="1"/>
              <a:t>ZKPoKs</a:t>
            </a:r>
            <a:r>
              <a:rPr lang="en-CA" sz="1850"/>
              <a:t>.</a:t>
            </a:r>
          </a:p>
          <a:p>
            <a:pPr lvl="1"/>
            <a:r>
              <a:rPr lang="en-CA" sz="1850"/>
              <a:t>Extractability implies that given </a:t>
            </a:r>
            <a:r>
              <a:rPr lang="en-CA" sz="1850" err="1"/>
              <a:t>blackbox</a:t>
            </a:r>
            <a:r>
              <a:rPr lang="en-CA" sz="1850"/>
              <a:t> access to the Request-Response algorithm and a CEPS query, a user can:</a:t>
            </a:r>
          </a:p>
          <a:p>
            <a:pPr lvl="2"/>
            <a:r>
              <a:rPr lang="en-CA" sz="1700"/>
              <a:t>Produce the file corresponding to the CEPS query, or,</a:t>
            </a:r>
          </a:p>
          <a:p>
            <a:pPr lvl="2"/>
            <a:r>
              <a:rPr lang="en-CA" sz="1700"/>
              <a:t>Produce a proof of censorship of the corresponding file</a:t>
            </a:r>
          </a:p>
          <a:p>
            <a:pPr lvl="1"/>
            <a:endParaRPr lang="en-CA" sz="1850"/>
          </a:p>
        </p:txBody>
      </p:sp>
    </p:spTree>
    <p:extLst>
      <p:ext uri="{BB962C8B-B14F-4D97-AF65-F5344CB8AC3E}">
        <p14:creationId xmlns:p14="http://schemas.microsoft.com/office/powerpoint/2010/main" val="3807662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03B9F-8E90-441C-804F-282FF276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 template for efficient CEPS</a:t>
            </a:r>
            <a:endParaRPr lang="en-CA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56200-F47C-4520-8D22-0C166E1A8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/>
              <a:t>Requires the following building blocks:</a:t>
            </a:r>
          </a:p>
          <a:p>
            <a:pPr lvl="1"/>
            <a:r>
              <a:rPr lang="en-US" sz="1850"/>
              <a:t>Existentially unforgeable signature scheme (for ensuring EXT-UF property of CEPS)</a:t>
            </a:r>
          </a:p>
          <a:p>
            <a:pPr lvl="1"/>
            <a:r>
              <a:rPr lang="en-US" sz="1850"/>
              <a:t>An “efficient” Computational PIR scheme</a:t>
            </a:r>
          </a:p>
          <a:p>
            <a:pPr lvl="1"/>
            <a:r>
              <a:rPr lang="en-US" sz="1850"/>
              <a:t>Computationally binding vector commitment scheme</a:t>
            </a:r>
          </a:p>
          <a:p>
            <a:pPr lvl="1"/>
            <a:r>
              <a:rPr lang="en-US" sz="1850"/>
              <a:t>CSPRNG and a random oracle</a:t>
            </a:r>
          </a:p>
          <a:p>
            <a:endParaRPr lang="en-US" sz="2000"/>
          </a:p>
          <a:p>
            <a:r>
              <a:rPr lang="en-US" sz="2000">
                <a:solidFill>
                  <a:srgbClr val="00B0F0"/>
                </a:solidFill>
              </a:rPr>
              <a:t>Setup:</a:t>
            </a:r>
            <a:r>
              <a:rPr lang="en-US" sz="2000"/>
              <a:t> Generate long lived public parameters for all the primitives that the server and clients can use.</a:t>
            </a:r>
          </a:p>
          <a:p>
            <a:endParaRPr lang="en-CA" sz="2000"/>
          </a:p>
          <a:p>
            <a:endParaRPr lang="en-CA" sz="2000"/>
          </a:p>
        </p:txBody>
      </p:sp>
    </p:spTree>
    <p:extLst>
      <p:ext uri="{BB962C8B-B14F-4D97-AF65-F5344CB8AC3E}">
        <p14:creationId xmlns:p14="http://schemas.microsoft.com/office/powerpoint/2010/main" val="3861255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15D5E-0441-48C3-B179-7BDCF9411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Efficient CEPS (contd.)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31346-0DBD-4D29-9E87-C7BF7F996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/>
          </a:p>
          <a:p>
            <a:r>
              <a:rPr lang="en-US" sz="2000">
                <a:solidFill>
                  <a:srgbClr val="00B0F0"/>
                </a:solidFill>
              </a:rPr>
              <a:t>Post-Receipt protocol:</a:t>
            </a:r>
          </a:p>
          <a:p>
            <a:pPr lvl="1"/>
            <a:r>
              <a:rPr lang="en-US" sz="1850"/>
              <a:t>Client uploads a file to server. </a:t>
            </a:r>
          </a:p>
          <a:p>
            <a:pPr lvl="1"/>
            <a:r>
              <a:rPr lang="en-US" sz="1850"/>
              <a:t>Server stores it in database and computes a commitment</a:t>
            </a:r>
          </a:p>
          <a:p>
            <a:pPr lvl="1"/>
            <a:r>
              <a:rPr lang="en-US" sz="1850"/>
              <a:t>Ticket contains:</a:t>
            </a:r>
          </a:p>
          <a:p>
            <a:pPr lvl="2"/>
            <a:r>
              <a:rPr lang="en-US" sz="1700"/>
              <a:t> index the file is stored at, </a:t>
            </a:r>
          </a:p>
          <a:p>
            <a:pPr lvl="2"/>
            <a:r>
              <a:rPr lang="en-US" sz="1700"/>
              <a:t>timestamp when it was uploaded, </a:t>
            </a:r>
          </a:p>
          <a:p>
            <a:pPr lvl="2"/>
            <a:r>
              <a:rPr lang="en-US" sz="1700"/>
              <a:t>the commitment, and </a:t>
            </a:r>
          </a:p>
          <a:p>
            <a:pPr lvl="2"/>
            <a:r>
              <a:rPr lang="en-US" sz="1700"/>
              <a:t> a signature on the commitment.</a:t>
            </a:r>
          </a:p>
          <a:p>
            <a:pPr lvl="1"/>
            <a:endParaRPr lang="en-US" sz="1850"/>
          </a:p>
          <a:p>
            <a:pPr lvl="1"/>
            <a:endParaRPr lang="en-CA" sz="1850"/>
          </a:p>
        </p:txBody>
      </p:sp>
    </p:spTree>
    <p:extLst>
      <p:ext uri="{BB962C8B-B14F-4D97-AF65-F5344CB8AC3E}">
        <p14:creationId xmlns:p14="http://schemas.microsoft.com/office/powerpoint/2010/main" val="3470495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845B7-5E58-48FF-AAA7-4AC9B3EB5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Efficient CEPS (contd.)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E4363-64CC-4BF3-94B9-606016589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>
                <a:solidFill>
                  <a:srgbClr val="00B0F0"/>
                </a:solidFill>
              </a:rPr>
              <a:t>Request-Response protocol</a:t>
            </a:r>
            <a:r>
              <a:rPr lang="en-US" sz="2000"/>
              <a:t>:</a:t>
            </a:r>
          </a:p>
          <a:p>
            <a:pPr lvl="1"/>
            <a:r>
              <a:rPr lang="en-US" sz="1850"/>
              <a:t>Client generates two seeds using the random oracle, using the index of the file and timestamp when request is generated.</a:t>
            </a:r>
          </a:p>
          <a:p>
            <a:pPr lvl="1"/>
            <a:r>
              <a:rPr lang="en-US" sz="1850"/>
              <a:t>Client uses first seed to generate PIR query</a:t>
            </a:r>
          </a:p>
          <a:p>
            <a:pPr lvl="1"/>
            <a:r>
              <a:rPr lang="en-US" sz="1850"/>
              <a:t>Server generates a “smaller” database using the second seed</a:t>
            </a:r>
          </a:p>
          <a:p>
            <a:pPr lvl="2"/>
            <a:r>
              <a:rPr lang="en-US" sz="1700"/>
              <a:t>Server uses second seed as input to CSPRNG</a:t>
            </a:r>
          </a:p>
          <a:p>
            <a:pPr lvl="2"/>
            <a:r>
              <a:rPr lang="en-US" sz="1700"/>
              <a:t>Uses output of CSPRNG as column indices</a:t>
            </a:r>
          </a:p>
          <a:p>
            <a:pPr lvl="1"/>
            <a:r>
              <a:rPr lang="en-US" sz="1850"/>
              <a:t>Server then computes PIR response on the smaller database and a signature on the response</a:t>
            </a:r>
          </a:p>
          <a:p>
            <a:pPr lvl="1"/>
            <a:r>
              <a:rPr lang="en-US" sz="1850"/>
              <a:t>Client verifies the signature on response and the response against commitment in the ticket.</a:t>
            </a:r>
          </a:p>
          <a:p>
            <a:pPr lvl="2"/>
            <a:r>
              <a:rPr lang="en-US" sz="1700"/>
              <a:t>If this step fails, publishes response, ticket and timestamp 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6607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826AB-4B9D-4DEB-9661-54D99896A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Efficient CEPS (contd.)</a:t>
            </a:r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1498DE-03D8-4CA1-9928-A00363F67C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>
                    <a:solidFill>
                      <a:srgbClr val="00B0F0"/>
                    </a:solidFill>
                  </a:rPr>
                  <a:t>Verify algorithm</a:t>
                </a:r>
                <a:r>
                  <a:rPr lang="en-US" sz="2000"/>
                  <a:t>: Using the information published in the previous step, any client can:</a:t>
                </a:r>
              </a:p>
              <a:p>
                <a:pPr lvl="1"/>
                <a:r>
                  <a:rPr lang="en-US" sz="1850"/>
                  <a:t>Recreate the PIR query</a:t>
                </a:r>
              </a:p>
              <a:p>
                <a:pPr lvl="1"/>
                <a:r>
                  <a:rPr lang="en-US" sz="1850"/>
                  <a:t>Check the signature and commitment in the PIR response</a:t>
                </a:r>
              </a:p>
              <a:p>
                <a:pPr lvl="1"/>
                <a:r>
                  <a:rPr lang="en-US" sz="1850"/>
                  <a:t>Check the signature on the ticket, and</a:t>
                </a:r>
              </a:p>
              <a:p>
                <a:pPr lvl="1"/>
                <a:r>
                  <a:rPr lang="en-US" sz="1850"/>
                  <a:t>Check timestamps</a:t>
                </a:r>
              </a:p>
              <a:p>
                <a:r>
                  <a:rPr lang="en-US" sz="2000"/>
                  <a:t>This way, a censorship claim can be verified by anyone with access to publicly available information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/>
                  <a:t> Transferable proof of censorship!</a:t>
                </a:r>
              </a:p>
              <a:p>
                <a:pPr lvl="1"/>
                <a:endParaRPr lang="en-US" sz="185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1498DE-03D8-4CA1-9928-A00363F67C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0542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/>
              <a:t>What is the problem and why should we care?</a:t>
            </a:r>
          </a:p>
          <a:p>
            <a:r>
              <a:rPr lang="en-US" sz="2000"/>
              <a:t>“Proofs of censorship” by </a:t>
            </a:r>
            <a:r>
              <a:rPr lang="en-US" sz="2000" err="1"/>
              <a:t>Wustrow</a:t>
            </a:r>
            <a:r>
              <a:rPr lang="en-US" sz="2000"/>
              <a:t> et al.</a:t>
            </a:r>
          </a:p>
          <a:p>
            <a:pPr lvl="1"/>
            <a:r>
              <a:rPr lang="en-US" sz="1800" dirty="0"/>
              <a:t>And why is this not great</a:t>
            </a:r>
          </a:p>
          <a:p>
            <a:r>
              <a:rPr lang="en-US" sz="2000"/>
              <a:t>Introducing: Censorship-evident publishing systems (CEPS)</a:t>
            </a:r>
          </a:p>
          <a:p>
            <a:pPr lvl="1"/>
            <a:r>
              <a:rPr lang="en-US" sz="1800" dirty="0"/>
              <a:t>Protocols constituting CEPS</a:t>
            </a:r>
          </a:p>
          <a:p>
            <a:r>
              <a:rPr lang="en-US" sz="2000"/>
              <a:t>What makes a publishing system “censorship-evident”</a:t>
            </a:r>
          </a:p>
          <a:p>
            <a:r>
              <a:rPr lang="en-US" sz="2000"/>
              <a:t>A template for efficient CEPS</a:t>
            </a:r>
          </a:p>
        </p:txBody>
      </p:sp>
    </p:spTree>
    <p:extLst>
      <p:ext uri="{BB962C8B-B14F-4D97-AF65-F5344CB8AC3E}">
        <p14:creationId xmlns:p14="http://schemas.microsoft.com/office/powerpoint/2010/main" val="3122379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19342-315F-446E-94D7-035A17107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Efficient CEPS (contd.)</a:t>
            </a:r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9CA89A-B6EE-4DBF-AC24-EDFD334CC7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>
                    <a:solidFill>
                      <a:srgbClr val="00B0F0"/>
                    </a:solidFill>
                  </a:rPr>
                  <a:t>Extract algorithm</a:t>
                </a:r>
                <a:r>
                  <a:rPr lang="en-US" sz="2000"/>
                  <a:t>:</a:t>
                </a:r>
              </a:p>
              <a:p>
                <a:pPr lvl="1"/>
                <a:r>
                  <a:rPr lang="en-CA" sz="1850"/>
                  <a:t>In this template, client runs the Request-Response several times</a:t>
                </a:r>
              </a:p>
              <a:p>
                <a:pPr lvl="1"/>
                <a:r>
                  <a:rPr lang="en-CA" sz="1850"/>
                  <a:t>Client runs the PIR decode routine on the responses.</a:t>
                </a:r>
              </a:p>
              <a:p>
                <a:pPr lvl="1"/>
                <a:r>
                  <a:rPr lang="en-CA" sz="1850"/>
                  <a:t>Expected number of runs: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5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85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5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5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5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85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85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5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CA" sz="1850"/>
                  <a:t> where </a:t>
                </a:r>
                <a:r>
                  <a:rPr lang="en-CA" sz="1850" i="1"/>
                  <a:t>n</a:t>
                </a:r>
                <a:r>
                  <a:rPr lang="en-CA" sz="1850"/>
                  <a:t> is the number of columns in the database</a:t>
                </a:r>
              </a:p>
              <a:p>
                <a:endParaRPr lang="en-CA" sz="2000"/>
              </a:p>
              <a:p>
                <a:r>
                  <a:rPr lang="en-CA" sz="2000">
                    <a:solidFill>
                      <a:srgbClr val="00B0F0"/>
                    </a:solidFill>
                  </a:rPr>
                  <a:t>Fetch-Send protocol:</a:t>
                </a:r>
              </a:p>
              <a:p>
                <a:pPr lvl="1"/>
                <a:r>
                  <a:rPr lang="en-CA" sz="1850"/>
                  <a:t>Client requests file to download via HTTPS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9CA89A-B6EE-4DBF-AC24-EDFD334CC7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5911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91B54-EDEA-470B-ADEF-D4CABBABB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So…why is this better?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C6268-1520-4737-8991-09D4D244F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dirty="0"/>
              <a:t>Decouples verification from extraction</a:t>
            </a:r>
          </a:p>
          <a:p>
            <a:pPr lvl="1"/>
            <a:r>
              <a:rPr lang="en-CA" sz="1850" dirty="0"/>
              <a:t>Does not require recovering the entire file via PIR to detect censorship</a:t>
            </a:r>
          </a:p>
          <a:p>
            <a:pPr lvl="1"/>
            <a:r>
              <a:rPr lang="en-CA" sz="1850" dirty="0"/>
              <a:t>Allows bypassing known PIR impossibility results </a:t>
            </a:r>
          </a:p>
          <a:p>
            <a:pPr lvl="1"/>
            <a:endParaRPr lang="en-CA" sz="1850" dirty="0"/>
          </a:p>
          <a:p>
            <a:pPr lvl="1"/>
            <a:endParaRPr lang="en-CA" sz="1850" dirty="0"/>
          </a:p>
          <a:p>
            <a:r>
              <a:rPr lang="en-CA" sz="2000" dirty="0"/>
              <a:t>Does not require extraction to retrieve files</a:t>
            </a:r>
          </a:p>
          <a:p>
            <a:pPr lvl="1"/>
            <a:r>
              <a:rPr lang="en-CA" sz="1850" dirty="0"/>
              <a:t>Fetch-Send protocol is lightweight and does not have any privacy requirements</a:t>
            </a:r>
          </a:p>
        </p:txBody>
      </p:sp>
    </p:spTree>
    <p:extLst>
      <p:ext uri="{BB962C8B-B14F-4D97-AF65-F5344CB8AC3E}">
        <p14:creationId xmlns:p14="http://schemas.microsoft.com/office/powerpoint/2010/main" val="2663913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is the problem and why should you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305435"/>
            <a:r>
              <a:rPr lang="en-US" sz="2000"/>
              <a:t>Censorship</a:t>
            </a:r>
          </a:p>
          <a:p>
            <a:pPr marL="719455" lvl="1" indent="-269875"/>
            <a:r>
              <a:rPr lang="en-US" sz="1800" dirty="0"/>
              <a:t>Broadly  (and very informally) defined as “some entity restricting free expression by other entities”.</a:t>
            </a:r>
            <a:endParaRPr lang="en-US" sz="1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436630" indent="-269875"/>
            <a:r>
              <a:rPr lang="en-US" sz="1950"/>
              <a:t>Most measures deal with circumventing entities blocking access to certain locations on the internet. This is called “censorship circumvention”.</a:t>
            </a:r>
          </a:p>
          <a:p>
            <a:pPr marL="719455" lvl="1" indent="-269875"/>
            <a:endParaRPr lang="en-US" sz="1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indent="-305435"/>
            <a:r>
              <a:rPr lang="en-US" sz="20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Censorship circumvention tools available include:</a:t>
            </a:r>
          </a:p>
          <a:p>
            <a:pPr marL="719455" lvl="1" indent="-269875"/>
            <a:r>
              <a:rPr lang="en-US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Telex (now known as "Refraction Networking")</a:t>
            </a:r>
          </a:p>
          <a:p>
            <a:pPr marL="719455" lvl="1" indent="-269875"/>
            <a:r>
              <a:rPr lang="en-US" sz="1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Cirripede</a:t>
            </a:r>
            <a:endParaRPr lang="en-US" sz="1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719455" lvl="1" indent="-269875"/>
            <a:r>
              <a:rPr lang="en-US" sz="1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Tor, Flash proxies, Decoy routing etc.</a:t>
            </a:r>
          </a:p>
        </p:txBody>
      </p:sp>
    </p:spTree>
    <p:extLst>
      <p:ext uri="{BB962C8B-B14F-4D97-AF65-F5344CB8AC3E}">
        <p14:creationId xmlns:p14="http://schemas.microsoft.com/office/powerpoint/2010/main" val="1084756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2CE71-7EAF-48A0-8535-0F4A0F324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The problem (contd.)</a:t>
            </a:r>
            <a:endParaRPr lang="en-CA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E6333-F7DC-49DA-8FBE-0700E3520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/>
              <a:t>Bob posts tweet critical of a dictatorship and Twitter hosts it.</a:t>
            </a:r>
          </a:p>
          <a:p>
            <a:endParaRPr lang="en-CA" sz="2000"/>
          </a:p>
          <a:p>
            <a:r>
              <a:rPr lang="en-CA" sz="2000"/>
              <a:t>At a later point, the user wants to retrieve the tweet.</a:t>
            </a:r>
          </a:p>
          <a:p>
            <a:endParaRPr lang="en-CA" sz="2000"/>
          </a:p>
          <a:p>
            <a:r>
              <a:rPr lang="en-CA" sz="2000"/>
              <a:t>But the tweet is missing and Twitter doesn’t offer an explanation why.</a:t>
            </a:r>
          </a:p>
          <a:p>
            <a:endParaRPr lang="en-CA" sz="1800" dirty="0"/>
          </a:p>
          <a:p>
            <a:pPr marL="27675" indent="0">
              <a:buNone/>
            </a:pPr>
            <a:r>
              <a:rPr lang="en-CA" sz="2800"/>
              <a:t>How can Bob prove to others that the tweet was covertly deleted?</a:t>
            </a:r>
          </a:p>
        </p:txBody>
      </p:sp>
    </p:spTree>
    <p:extLst>
      <p:ext uri="{BB962C8B-B14F-4D97-AF65-F5344CB8AC3E}">
        <p14:creationId xmlns:p14="http://schemas.microsoft.com/office/powerpoint/2010/main" val="721138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C0AE1-8FE2-4A48-8530-C5579E29B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“Proofs of Censorship” by </a:t>
            </a:r>
            <a:r>
              <a:rPr lang="en-CA" dirty="0" err="1"/>
              <a:t>Wustrow</a:t>
            </a:r>
            <a:r>
              <a:rPr lang="en-CA" dirty="0"/>
              <a:t> et al.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8F687-4C8F-4BB8-8D9E-29261E8B7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000"/>
              <a:t>Bob posts an encrypted tweet critical of dictatorship.</a:t>
            </a:r>
          </a:p>
          <a:p>
            <a:endParaRPr lang="en-CA" sz="1800" dirty="0"/>
          </a:p>
          <a:p>
            <a:r>
              <a:rPr lang="en-CA" sz="2000"/>
              <a:t>Twitter sends a digital signature of the tweet to Bob.</a:t>
            </a:r>
          </a:p>
          <a:p>
            <a:pPr lvl="1"/>
            <a:r>
              <a:rPr lang="en-CA" sz="1800"/>
              <a:t>Signature contains hash of tweet, “index” of tweet and a timestamp.</a:t>
            </a:r>
          </a:p>
          <a:p>
            <a:pPr lvl="1"/>
            <a:r>
              <a:rPr lang="en-CA" sz="1800"/>
              <a:t>Twitter also sends the hash of tweet, index of tweet and the timestamp</a:t>
            </a:r>
          </a:p>
          <a:p>
            <a:pPr lvl="1"/>
            <a:r>
              <a:rPr lang="en-CA" sz="1800"/>
              <a:t>The entire response from Twitter is called the “ticket”</a:t>
            </a:r>
          </a:p>
          <a:p>
            <a:r>
              <a:rPr lang="en-CA" sz="2000"/>
              <a:t>When Bob wants to recover the tweet later:</a:t>
            </a:r>
          </a:p>
          <a:p>
            <a:pPr lvl="1"/>
            <a:r>
              <a:rPr lang="en-CA" sz="1800"/>
              <a:t>Bob sends a PIR query to Twitter using a random seed.</a:t>
            </a:r>
          </a:p>
          <a:p>
            <a:pPr lvl="1"/>
            <a:r>
              <a:rPr lang="en-CA" sz="1800"/>
              <a:t>Twitter computes the response and a signature on the response.</a:t>
            </a:r>
          </a:p>
          <a:p>
            <a:pPr lvl="1"/>
            <a:r>
              <a:rPr lang="en-CA" sz="1800"/>
              <a:t>Bob decodes the response and verifies it.</a:t>
            </a:r>
          </a:p>
          <a:p>
            <a:pPr lvl="1"/>
            <a:endParaRPr lang="en-CA" sz="1650" dirty="0"/>
          </a:p>
        </p:txBody>
      </p:sp>
    </p:spTree>
    <p:extLst>
      <p:ext uri="{BB962C8B-B14F-4D97-AF65-F5344CB8AC3E}">
        <p14:creationId xmlns:p14="http://schemas.microsoft.com/office/powerpoint/2010/main" val="2475943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22B75-E30E-4E52-9A3C-9C733B3CD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/>
              <a:t>“Proofs of Censorship” (contd.)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164F6-5844-4E41-8FAE-EE64A5CDC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000" dirty="0"/>
              <a:t>How does Bob verify the response?</a:t>
            </a:r>
          </a:p>
          <a:p>
            <a:pPr lvl="1"/>
            <a:r>
              <a:rPr lang="en-CA" sz="1800" dirty="0"/>
              <a:t>Checks that timestamp of the response is after the timestamp of tweet</a:t>
            </a:r>
          </a:p>
          <a:p>
            <a:pPr lvl="1"/>
            <a:r>
              <a:rPr lang="en-CA" sz="1800" dirty="0"/>
              <a:t>Verifies the signature on the ticket</a:t>
            </a:r>
          </a:p>
          <a:p>
            <a:pPr lvl="1"/>
            <a:r>
              <a:rPr lang="en-CA" sz="1800" dirty="0"/>
              <a:t>Recomputes the PIR query using random seed.</a:t>
            </a:r>
          </a:p>
          <a:p>
            <a:pPr lvl="1"/>
            <a:r>
              <a:rPr lang="en-CA" sz="1800" dirty="0"/>
              <a:t>And uses this query to verify the signature on the response.</a:t>
            </a:r>
          </a:p>
          <a:p>
            <a:r>
              <a:rPr lang="en-CA" sz="2000" dirty="0"/>
              <a:t>If any one of the steps fail, then the tweet was censored</a:t>
            </a:r>
          </a:p>
          <a:p>
            <a:r>
              <a:rPr lang="en-CA" sz="2000" dirty="0"/>
              <a:t>How does Bob’s friend, Alice, verify the response?</a:t>
            </a:r>
          </a:p>
          <a:p>
            <a:pPr lvl="1"/>
            <a:r>
              <a:rPr lang="en-CA" sz="1800" dirty="0"/>
              <a:t>Bob publishes the seed for PIR query, ticket and response from Twitter</a:t>
            </a:r>
          </a:p>
          <a:p>
            <a:pPr lvl="1"/>
            <a:r>
              <a:rPr lang="en-CA" sz="1800" dirty="0"/>
              <a:t>Alice does the same steps as Bob did to verify </a:t>
            </a:r>
          </a:p>
          <a:p>
            <a:pPr lvl="1"/>
            <a:r>
              <a:rPr lang="en-CA" sz="1800" dirty="0"/>
              <a:t>Viola, transferable proof of censorship!</a:t>
            </a:r>
          </a:p>
          <a:p>
            <a:pPr lvl="1"/>
            <a:endParaRPr lang="en-CA" sz="1650" dirty="0"/>
          </a:p>
          <a:p>
            <a:pPr lvl="1"/>
            <a:endParaRPr lang="en-CA" sz="1650" dirty="0"/>
          </a:p>
        </p:txBody>
      </p:sp>
    </p:spTree>
    <p:extLst>
      <p:ext uri="{BB962C8B-B14F-4D97-AF65-F5344CB8AC3E}">
        <p14:creationId xmlns:p14="http://schemas.microsoft.com/office/powerpoint/2010/main" val="333197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1B6B8-8E05-461F-B32C-752350C47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Looks like </a:t>
            </a:r>
            <a:r>
              <a:rPr lang="en-US" b="1" err="1"/>
              <a:t>Wustrow</a:t>
            </a:r>
            <a:r>
              <a:rPr lang="en-US" b="1"/>
              <a:t> et al. solved it, so what now?</a:t>
            </a:r>
            <a:endParaRPr lang="en-CA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50FB1-CE98-4CED-B245-43CFDDD31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err="1"/>
              <a:t>Wustrow</a:t>
            </a:r>
            <a:r>
              <a:rPr lang="en-US" sz="2000"/>
              <a:t> et al.’s construction requires user to upload encrypted file.</a:t>
            </a:r>
          </a:p>
          <a:p>
            <a:pPr lvl="1"/>
            <a:r>
              <a:rPr lang="en-US" sz="1800"/>
              <a:t>Increases computation cost for the client.</a:t>
            </a:r>
          </a:p>
          <a:p>
            <a:pPr lvl="1"/>
            <a:endParaRPr lang="en-US" sz="1650"/>
          </a:p>
          <a:p>
            <a:r>
              <a:rPr lang="en-US" sz="2000"/>
              <a:t>Response is computed over the entire database.</a:t>
            </a:r>
          </a:p>
          <a:p>
            <a:pPr lvl="1"/>
            <a:r>
              <a:rPr lang="en-US" sz="1800"/>
              <a:t>Computationally intensive for the server</a:t>
            </a:r>
          </a:p>
          <a:p>
            <a:endParaRPr lang="en-CA" sz="1800"/>
          </a:p>
          <a:p>
            <a:r>
              <a:rPr lang="en-CA" sz="2000"/>
              <a:t>Verification requires extraction of the tweet from Twitter’s response</a:t>
            </a:r>
          </a:p>
          <a:p>
            <a:pPr lvl="1"/>
            <a:r>
              <a:rPr lang="en-CA" sz="1800"/>
              <a:t>Decoding PIR response can be expensive depending on the PIR protocol used.</a:t>
            </a:r>
          </a:p>
          <a:p>
            <a:pPr lvl="1"/>
            <a:endParaRPr lang="en-CA" sz="1650"/>
          </a:p>
        </p:txBody>
      </p:sp>
    </p:spTree>
    <p:extLst>
      <p:ext uri="{BB962C8B-B14F-4D97-AF65-F5344CB8AC3E}">
        <p14:creationId xmlns:p14="http://schemas.microsoft.com/office/powerpoint/2010/main" val="1836978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B2A08-42A4-47AF-9728-2C45CFD91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Introducing: Censorship-evident Publishing Systems</a:t>
            </a:r>
            <a:endParaRPr lang="en-CA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770F1-84BE-4555-8976-7D66AF391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/>
              <a:t>A generalization of “Proofs of Censorship”</a:t>
            </a:r>
          </a:p>
          <a:p>
            <a:endParaRPr lang="en-US" sz="2000"/>
          </a:p>
          <a:p>
            <a:r>
              <a:rPr lang="en-US" sz="2000"/>
              <a:t>Comes with a formal model (YAY!)</a:t>
            </a:r>
          </a:p>
          <a:p>
            <a:endParaRPr lang="en-US" sz="2000"/>
          </a:p>
          <a:p>
            <a:r>
              <a:rPr lang="en-US" sz="2000"/>
              <a:t>And provable security properties (WHEEEE!!!)</a:t>
            </a:r>
          </a:p>
          <a:p>
            <a:endParaRPr lang="en-CA" sz="2000"/>
          </a:p>
          <a:p>
            <a:r>
              <a:rPr lang="en-CA" sz="2000"/>
              <a:t>While providing a transferable proof if content is censored!</a:t>
            </a:r>
          </a:p>
        </p:txBody>
      </p:sp>
    </p:spTree>
    <p:extLst>
      <p:ext uri="{BB962C8B-B14F-4D97-AF65-F5344CB8AC3E}">
        <p14:creationId xmlns:p14="http://schemas.microsoft.com/office/powerpoint/2010/main" val="834744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8F499-1D85-4451-9870-C2E43B27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Protocols in CEPS</a:t>
            </a:r>
            <a:endParaRPr lang="en-CA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64D52-4005-491F-8CA7-2D2738BCD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/>
              <a:t>Parties involved: Content hosting service (server) and users (clients).</a:t>
            </a:r>
          </a:p>
          <a:p>
            <a:r>
              <a:rPr lang="en-US" sz="2000"/>
              <a:t>Database modeled like in regular PIR protocols.</a:t>
            </a:r>
          </a:p>
          <a:p>
            <a:endParaRPr lang="en-US" sz="2000"/>
          </a:p>
          <a:p>
            <a:r>
              <a:rPr lang="en-US" sz="2000"/>
              <a:t>Setup:</a:t>
            </a:r>
          </a:p>
          <a:p>
            <a:pPr lvl="1"/>
            <a:r>
              <a:rPr lang="en-US" sz="1800"/>
              <a:t>Sets up agreed upon long-lived public parameters between servers and clients.</a:t>
            </a:r>
          </a:p>
          <a:p>
            <a:pPr lvl="1"/>
            <a:endParaRPr lang="en-US" sz="1650"/>
          </a:p>
          <a:p>
            <a:r>
              <a:rPr lang="en-CA" sz="2000"/>
              <a:t>Post-Receipt protocol:</a:t>
            </a:r>
          </a:p>
          <a:p>
            <a:pPr lvl="1"/>
            <a:r>
              <a:rPr lang="en-CA" sz="1800"/>
              <a:t>Initiated by a client to post a file to server.</a:t>
            </a:r>
          </a:p>
          <a:p>
            <a:pPr lvl="1"/>
            <a:r>
              <a:rPr lang="en-CA" sz="1800"/>
              <a:t>Outputs a “ticket” upon success.</a:t>
            </a:r>
          </a:p>
          <a:p>
            <a:pPr lvl="1"/>
            <a:r>
              <a:rPr lang="en-CA" sz="1800"/>
              <a:t>File stored at index </a:t>
            </a:r>
            <a:r>
              <a:rPr lang="en-CA" sz="1800" i="1"/>
              <a:t>I</a:t>
            </a:r>
            <a:r>
              <a:rPr lang="en-CA" sz="1800"/>
              <a:t> in database.</a:t>
            </a:r>
          </a:p>
        </p:txBody>
      </p:sp>
    </p:spTree>
    <p:extLst>
      <p:ext uri="{BB962C8B-B14F-4D97-AF65-F5344CB8AC3E}">
        <p14:creationId xmlns:p14="http://schemas.microsoft.com/office/powerpoint/2010/main" val="700722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board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8034D26422584DBFC6BF7D51258935" ma:contentTypeVersion="2" ma:contentTypeDescription="Create a new document." ma:contentTypeScope="" ma:versionID="88888659f698cef883bc3e5a1b255888">
  <xsd:schema xmlns:xsd="http://www.w3.org/2001/XMLSchema" xmlns:xs="http://www.w3.org/2001/XMLSchema" xmlns:p="http://schemas.microsoft.com/office/2006/metadata/properties" xmlns:ns3="eaa0b4ec-436a-4119-b453-00a1966744c0" targetNamespace="http://schemas.microsoft.com/office/2006/metadata/properties" ma:root="true" ma:fieldsID="644a03c2516a889e4a61f9fd009940e3" ns3:_="">
    <xsd:import namespace="eaa0b4ec-436a-4119-b453-00a1966744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0b4ec-436a-4119-b453-00a1966744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D226FE-7BE0-4E74-A957-4437EA89FDD4}">
  <ds:schemaRefs>
    <ds:schemaRef ds:uri="http://schemas.openxmlformats.org/package/2006/metadata/core-properties"/>
    <ds:schemaRef ds:uri="http://purl.org/dc/elements/1.1/"/>
    <ds:schemaRef ds:uri="eaa0b4ec-436a-4119-b453-00a1966744c0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2EBC444-FBEB-4BEA-B104-35A0A1CC6E8B}">
  <ds:schemaRefs>
    <ds:schemaRef ds:uri="eaa0b4ec-436a-4119-b453-00a1966744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A1BC0D1-35EA-49E6-9D9A-245D8C6B43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Blackboard</Template>
  <TotalTime>1052</TotalTime>
  <Words>1536</Words>
  <Application>Microsoft Office PowerPoint</Application>
  <PresentationFormat>On-screen Show (4:3)</PresentationFormat>
  <Paragraphs>182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Book Antiqua</vt:lpstr>
      <vt:lpstr>Calisto MT</vt:lpstr>
      <vt:lpstr>Cambria Math</vt:lpstr>
      <vt:lpstr>Wingdings 2</vt:lpstr>
      <vt:lpstr>Blackboard</vt:lpstr>
      <vt:lpstr>Sensing Censorship and Censuring Censors with Censorship-Evident Publishing Systems </vt:lpstr>
      <vt:lpstr>Outline</vt:lpstr>
      <vt:lpstr>What is the problem and why should you care?</vt:lpstr>
      <vt:lpstr>The problem (contd.)</vt:lpstr>
      <vt:lpstr>“Proofs of Censorship” by Wustrow et al.</vt:lpstr>
      <vt:lpstr>“Proofs of Censorship” (contd.)</vt:lpstr>
      <vt:lpstr>Looks like Wustrow et al. solved it, so what now?</vt:lpstr>
      <vt:lpstr>Introducing: Censorship-evident Publishing Systems</vt:lpstr>
      <vt:lpstr>Protocols in CEPS</vt:lpstr>
      <vt:lpstr>Protocols (contd.)</vt:lpstr>
      <vt:lpstr>Protocols (contd.)</vt:lpstr>
      <vt:lpstr>Security guarantees of CEPS</vt:lpstr>
      <vt:lpstr>Security properties (contd.)</vt:lpstr>
      <vt:lpstr>Security properties (contd.)</vt:lpstr>
      <vt:lpstr>Security properties (contd.)</vt:lpstr>
      <vt:lpstr>A template for efficient CEPS</vt:lpstr>
      <vt:lpstr>Efficient CEPS (contd.)</vt:lpstr>
      <vt:lpstr>Efficient CEPS (contd.)</vt:lpstr>
      <vt:lpstr>Efficient CEPS (contd.)</vt:lpstr>
      <vt:lpstr>Efficient CEPS (contd.)</vt:lpstr>
      <vt:lpstr>So…why is this better?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Sensing Censorship and Censuring Censors with Censorship-Evident Publishing Systems</dc:title>
  <dc:creator>Swaminathan</dc:creator>
  <cp:lastModifiedBy>Swaminathan Vengalathur Ramesh</cp:lastModifiedBy>
  <cp:revision>6</cp:revision>
  <dcterms:created xsi:type="dcterms:W3CDTF">2020-08-05T15:21:15Z</dcterms:created>
  <dcterms:modified xsi:type="dcterms:W3CDTF">2020-10-02T22:19:08Z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0x010100A88034D26422584DBFC6BF7D51258935</vt:lpwstr>
  </property>
</Properties>
</file>