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9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 Thomson" initials="RT" lastIdx="1" clrIdx="0">
    <p:extLst>
      <p:ext uri="{19B8F6BF-5375-455C-9EA6-DF929625EA0E}">
        <p15:presenceInfo xmlns:p15="http://schemas.microsoft.com/office/powerpoint/2012/main" userId="S-1-5-21-1472220659-1464698413-3788999529-358654" providerId="AD"/>
      </p:ext>
    </p:extLst>
  </p:cmAuthor>
  <p:cmAuthor id="2" name="Sasha Lavoie" initials="SL" lastIdx="1" clrIdx="1">
    <p:extLst>
      <p:ext uri="{19B8F6BF-5375-455C-9EA6-DF929625EA0E}">
        <p15:presenceInfo xmlns:p15="http://schemas.microsoft.com/office/powerpoint/2012/main" userId="S-1-5-21-1472220659-1464698413-3788999529-428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120"/>
    <a:srgbClr val="736B5F"/>
    <a:srgbClr val="C51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/>
    <p:restoredTop sz="72771" autoAdjust="0"/>
  </p:normalViewPr>
  <p:slideViewPr>
    <p:cSldViewPr snapToGrid="0" snapToObjects="1">
      <p:cViewPr varScale="1">
        <p:scale>
          <a:sx n="83" d="100"/>
          <a:sy n="83" d="100"/>
        </p:scale>
        <p:origin x="22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4529F-23B0-4433-A693-7153C85860D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62FF9-BEE4-485D-92AE-26B87850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3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9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3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6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1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79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5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6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6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0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6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3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381" y="8543"/>
            <a:ext cx="8384419" cy="1200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4763"/>
            <a:ext cx="8229600" cy="4136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301615"/>
            <a:ext cx="8229600" cy="0"/>
          </a:xfrm>
          <a:prstGeom prst="line">
            <a:avLst/>
          </a:prstGeom>
          <a:ln w="6350" cmpd="sng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873998" y="6458857"/>
            <a:ext cx="921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F575D54-CA90-134F-A392-405295677033}" type="slidenum">
              <a:rPr lang="en-US" sz="1200" smtClean="0">
                <a:solidFill>
                  <a:srgbClr val="736B5F"/>
                </a:solidFill>
              </a:rPr>
              <a:pPr algn="r"/>
              <a:t>‹#›</a:t>
            </a:fld>
            <a:endParaRPr lang="en-US" sz="1200" dirty="0">
              <a:solidFill>
                <a:srgbClr val="736B5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60440" y="6458857"/>
            <a:ext cx="650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51420"/>
                </a:solidFill>
              </a:rPr>
              <a:t>University of Calgary </a:t>
            </a:r>
            <a:r>
              <a:rPr lang="en-US" sz="1200" b="1" dirty="0">
                <a:solidFill>
                  <a:srgbClr val="C51420"/>
                </a:solidFill>
              </a:rPr>
              <a:t>Mental Health Strategy</a:t>
            </a:r>
          </a:p>
        </p:txBody>
      </p:sp>
    </p:spTree>
    <p:extLst>
      <p:ext uri="{BB962C8B-B14F-4D97-AF65-F5344CB8AC3E}">
        <p14:creationId xmlns:p14="http://schemas.microsoft.com/office/powerpoint/2010/main" val="158951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DA512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u="none" kern="1200">
          <a:solidFill>
            <a:srgbClr val="736B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C5142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DA512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736B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42" y="71187"/>
            <a:ext cx="8384419" cy="1200981"/>
          </a:xfrm>
        </p:spPr>
        <p:txBody>
          <a:bodyPr>
            <a:normAutofit/>
          </a:bodyPr>
          <a:lstStyle/>
          <a:p>
            <a:r>
              <a:rPr lang="en-US" sz="3600" b="1" dirty="0"/>
              <a:t>Workplace Mental Health Minute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380" y="3239275"/>
            <a:ext cx="838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Seeking support in a timely manner is vital and can help you get back on track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5746" y="5166932"/>
            <a:ext cx="4299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LifeWorks</a:t>
            </a:r>
          </a:p>
          <a:p>
            <a:pPr lvl="1"/>
            <a:r>
              <a:rPr lang="en-C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UCalgary Line: 1.866.424.0699</a:t>
            </a:r>
            <a:r>
              <a:rPr lang="en-US" sz="2000" b="1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316" y="4339663"/>
            <a:ext cx="448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WellBeing and WorkLife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380" y="1727398"/>
            <a:ext cx="838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Take a minute to check-in with yourself. </a:t>
            </a:r>
          </a:p>
          <a:p>
            <a:pPr algn="ctr"/>
            <a:r>
              <a:rPr lang="en-US" sz="2400" dirty="0"/>
              <a:t>Ask “</a:t>
            </a:r>
            <a:r>
              <a:rPr lang="en-US" sz="2400" i="1" dirty="0"/>
              <a:t>how am I doing</a:t>
            </a:r>
            <a:r>
              <a:rPr lang="en-US" sz="2400" dirty="0"/>
              <a:t>?” Your mental health is important every day.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84" y="2814794"/>
            <a:ext cx="760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When you need help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5453" y="4339663"/>
            <a:ext cx="369673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Employee &amp; Family Assistance Program</a:t>
            </a:r>
            <a:endParaRPr lang="en-US" sz="2800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5570" y="4862883"/>
            <a:ext cx="42994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Staff Wellness </a:t>
            </a:r>
          </a:p>
          <a:p>
            <a:pPr lvl="1"/>
            <a:r>
              <a:rPr lang="en-US" sz="2000" dirty="0"/>
              <a:t>403.220.2918 </a:t>
            </a:r>
            <a:r>
              <a:rPr lang="en-US" sz="2000" b="1" dirty="0"/>
              <a:t>ucalgary.ca/</a:t>
            </a:r>
            <a:r>
              <a:rPr lang="en-US" sz="2000" b="1" dirty="0" err="1"/>
              <a:t>staffwellness</a:t>
            </a:r>
            <a:endParaRPr lang="en-US" sz="2000" b="1" dirty="0"/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434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0050" y="88553"/>
            <a:ext cx="8384419" cy="1200981"/>
          </a:xfrm>
        </p:spPr>
        <p:txBody>
          <a:bodyPr>
            <a:normAutofit/>
          </a:bodyPr>
          <a:lstStyle/>
          <a:p>
            <a:r>
              <a:rPr lang="en-US" sz="3600" b="1" dirty="0"/>
              <a:t>Stress, Job Performance &amp; Wellbeing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504" y="1376887"/>
            <a:ext cx="8180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are not alone. </a:t>
            </a:r>
          </a:p>
          <a:p>
            <a:pPr algn="ctr"/>
            <a:r>
              <a:rPr lang="en-US" sz="2400" dirty="0"/>
              <a:t>Did you know that 51% of Canadians experience high job stress.  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-77410" y="2905780"/>
            <a:ext cx="9144000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Learn how to create a supportive work environment and to maintain your own mental health and wellbeing!</a:t>
            </a:r>
          </a:p>
        </p:txBody>
      </p:sp>
      <p:sp>
        <p:nvSpPr>
          <p:cNvPr id="2" name="Rectangle 1"/>
          <p:cNvSpPr/>
          <p:nvPr/>
        </p:nvSpPr>
        <p:spPr>
          <a:xfrm>
            <a:off x="400050" y="4188451"/>
            <a:ext cx="8666540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/>
              <a:t>Staff Wellness offers these workshops:</a:t>
            </a:r>
          </a:p>
          <a:p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Working Mind</a:t>
            </a:r>
            <a:endParaRPr lang="en-US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Building Personal Resilience </a:t>
            </a:r>
            <a:endParaRPr lang="en-US" sz="24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Building Resilience through Connection</a:t>
            </a:r>
            <a:endParaRPr lang="en-US" sz="2400" dirty="0"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16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9790" y="122843"/>
            <a:ext cx="8384419" cy="1200981"/>
          </a:xfrm>
        </p:spPr>
        <p:txBody>
          <a:bodyPr>
            <a:normAutofit/>
          </a:bodyPr>
          <a:lstStyle/>
          <a:p>
            <a:r>
              <a:rPr lang="en-US" sz="3600" b="1" dirty="0"/>
              <a:t>Remain Physically Active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790" y="2029450"/>
            <a:ext cx="8384419" cy="3477875"/>
          </a:xfrm>
          <a:prstGeom prst="rect">
            <a:avLst/>
          </a:prstGeom>
          <a:noFill/>
        </p:spPr>
        <p:txBody>
          <a:bodyPr wrap="square" lIns="91440" tIns="45720" rIns="91440" bIns="45720" numCol="1" spcCol="54000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ea typeface="+mn-lt"/>
                <a:cs typeface="+mn-lt"/>
              </a:rPr>
              <a:t>Physical activity can improve cardiovascular health, mobility, longevity, sleep, mental health and more. </a:t>
            </a:r>
            <a:r>
              <a:rPr lang="en-US" sz="2800" b="1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endParaRPr lang="en-US" sz="2800" b="1" dirty="0">
              <a:solidFill>
                <a:schemeClr val="accent1"/>
              </a:solidFill>
              <a:cs typeface="Calibri"/>
            </a:endParaRP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Access </a:t>
            </a:r>
            <a:r>
              <a:rPr lang="en-US" sz="2000" b="1" dirty="0"/>
              <a:t>Active Living</a:t>
            </a:r>
            <a:r>
              <a:rPr lang="en-US" sz="2000" dirty="0"/>
              <a:t> for </a:t>
            </a:r>
            <a:r>
              <a:rPr lang="en-US" sz="2000" dirty="0" err="1"/>
              <a:t>vclasses</a:t>
            </a:r>
            <a:r>
              <a:rPr lang="en-US" sz="2000" dirty="0"/>
              <a:t> and registered programs.</a:t>
            </a:r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Take micro-breaks from your computer — stretch, walk, grab a glass of water. Contact Staff Wellness to learn more about </a:t>
            </a:r>
            <a:r>
              <a:rPr lang="en-US" sz="2000" b="1" dirty="0"/>
              <a:t>ergonomic workshops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If working from home, integrate walks into your day to simulate the daily</a:t>
            </a:r>
          </a:p>
          <a:p>
            <a:r>
              <a:rPr lang="en-US" sz="2000" dirty="0">
                <a:cs typeface="Calibri"/>
              </a:rPr>
              <a:t>	movement we get on campus.</a:t>
            </a:r>
          </a:p>
        </p:txBody>
      </p:sp>
    </p:spTree>
    <p:extLst>
      <p:ext uri="{BB962C8B-B14F-4D97-AF65-F5344CB8AC3E}">
        <p14:creationId xmlns:p14="http://schemas.microsoft.com/office/powerpoint/2010/main" val="78231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72" y="99983"/>
            <a:ext cx="8384419" cy="1200981"/>
          </a:xfrm>
        </p:spPr>
        <p:txBody>
          <a:bodyPr>
            <a:normAutofit/>
          </a:bodyPr>
          <a:lstStyle/>
          <a:p>
            <a:r>
              <a:rPr lang="en-US" b="1" dirty="0"/>
              <a:t>Monitor Media Intake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78130" y="1619951"/>
            <a:ext cx="932212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Staying up-to-date and informed is important to our physical health</a:t>
            </a:r>
            <a:r>
              <a:rPr lang="en-US" sz="2400" dirty="0">
                <a:ea typeface="+mn-lt"/>
                <a:cs typeface="+mn-lt"/>
              </a:rPr>
              <a:t> but too much information can have unintended impacts to our mental health.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9825" y="2762613"/>
            <a:ext cx="75199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Things to consider: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1665" y="3433480"/>
            <a:ext cx="751993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Be selective and look for credible, fact-based news sources.</a:t>
            </a: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Set limits around the amount of time you </a:t>
            </a:r>
            <a:r>
              <a:rPr lang="en-US" sz="2400" dirty="0">
                <a:ea typeface="+mn-lt"/>
                <a:cs typeface="+mn-lt"/>
              </a:rPr>
              <a:t>check-in with your sources during the day and limit how long you spend in these spaces.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Look for positive, inspiring and hopeful news.</a:t>
            </a:r>
          </a:p>
        </p:txBody>
      </p:sp>
    </p:spTree>
    <p:extLst>
      <p:ext uri="{BB962C8B-B14F-4D97-AF65-F5344CB8AC3E}">
        <p14:creationId xmlns:p14="http://schemas.microsoft.com/office/powerpoint/2010/main" val="316701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Implement Structure and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2" y="1874763"/>
            <a:ext cx="8758990" cy="2167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Creating structure and routine </a:t>
            </a:r>
            <a:r>
              <a:rPr lang="en-US" sz="2200" dirty="0">
                <a:solidFill>
                  <a:schemeClr val="tx1"/>
                </a:solidFill>
              </a:rPr>
              <a:t>in our day can help reduce stress by :</a:t>
            </a:r>
          </a:p>
          <a:p>
            <a:r>
              <a:rPr lang="en-US" sz="2200" dirty="0">
                <a:solidFill>
                  <a:schemeClr val="tx1"/>
                </a:solidFill>
              </a:rPr>
              <a:t>freeing up cognitive resources</a:t>
            </a:r>
          </a:p>
          <a:p>
            <a:r>
              <a:rPr lang="en-US" sz="2200" dirty="0">
                <a:solidFill>
                  <a:schemeClr val="tx1"/>
                </a:solidFill>
              </a:rPr>
              <a:t>overriding rumination and worry</a:t>
            </a:r>
          </a:p>
          <a:p>
            <a:r>
              <a:rPr lang="en-US" sz="2200" dirty="0">
                <a:solidFill>
                  <a:schemeClr val="tx1"/>
                </a:solidFill>
              </a:rPr>
              <a:t>focusing on positive, productive pursuits</a:t>
            </a:r>
          </a:p>
          <a:p>
            <a:r>
              <a:rPr lang="en-US" sz="2200" dirty="0">
                <a:solidFill>
                  <a:schemeClr val="tx1"/>
                </a:solidFill>
              </a:rPr>
              <a:t>adding to feelings of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9905" y="4048473"/>
            <a:ext cx="383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32726"/>
                </a:solidFill>
              </a:rPr>
              <a:t>Strategies to consider: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2380" y="4920916"/>
            <a:ext cx="8384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Schedule mental and physical breaks throughout the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Create realistic and achievable daily task list(s)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Designate, plan and prepare specific self-care activities</a:t>
            </a:r>
          </a:p>
        </p:txBody>
      </p:sp>
    </p:spTree>
    <p:extLst>
      <p:ext uri="{BB962C8B-B14F-4D97-AF65-F5344CB8AC3E}">
        <p14:creationId xmlns:p14="http://schemas.microsoft.com/office/powerpoint/2010/main" val="391209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 Self-Care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81" y="1745673"/>
            <a:ext cx="8687240" cy="42656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When busy and settled into routines, </a:t>
            </a:r>
            <a:endParaRPr lang="en-US"/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don’t lose sight of self-care.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Proactively seek-out and schedule self-care strategies to move us through the semester.</a:t>
            </a:r>
            <a:endParaRPr lang="en-US" b="1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Take time for mindfulness. Breathing, meditation and yoga are all important activities that promote being present.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</a:rPr>
              <a:t>Eat well. choosing healthy and nourishing foods 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</a:rPr>
              <a:t>Focus on restorative sleep routines. </a:t>
            </a:r>
          </a:p>
        </p:txBody>
      </p:sp>
    </p:spTree>
    <p:extLst>
      <p:ext uri="{BB962C8B-B14F-4D97-AF65-F5344CB8AC3E}">
        <p14:creationId xmlns:p14="http://schemas.microsoft.com/office/powerpoint/2010/main" val="181685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955A-A8C0-43AB-9DC1-76CF0116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Practice Compassion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EE10-E200-425A-830D-6B7A0BB0C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We're in the same storm on different boats. 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Try to recognize everyone is going through this moment under varying circumstances. </a:t>
            </a: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Your own reactions and emotions are okay, as are others. </a:t>
            </a: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Communicate your comfort level to those you interact with and encourage others to do the same.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56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13F7-698B-471D-892C-D72DC80B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One day at a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E4FF-49E9-4E52-8957-254972396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The uncertainty that we are coping with is a significant challenge. </a:t>
            </a: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Instead of ruminating on the past or worrying about the future, be mindful of the present moment. </a:t>
            </a: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This can help us focus on our own emotions and what we can control.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53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E230-273E-481E-B1A8-29B089B9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Reach out for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07D87-EE8B-4280-A3F6-A69558274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Although heightened stress during the COVID-19 response is not uncommon, support is available for you to discuss your feelings.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>If fear or stress is impacting your ability to participate or complete daily tasks, or activities, reach out to your community—friends, family, faith, or through counselling or crisis lines.  </a:t>
            </a:r>
          </a:p>
          <a:p>
            <a:r>
              <a:rPr lang="en-CA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Employee </a:t>
            </a:r>
            <a:r>
              <a:rPr lang="en-CA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 Family Assistance Program LifeWorks </a:t>
            </a:r>
            <a:r>
              <a:rPr lang="en-CA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UCalgary Line: 1.866.424.0699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617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ental Health Minute&amp;quot;&quot;/&gt;&lt;property id=&quot;20307&quot; value=&quot;259&quot;/&gt;&lt;/object&gt;&lt;object type=&quot;3&quot; unique_id=&quot;10004&quot;&gt;&lt;property id=&quot;20148&quot; value=&quot;5&quot;/&gt;&lt;property id=&quot;20300&quot; value=&quot;Slide 2 - &amp;quot;Mental Health Minute - Academic&amp;quot;&quot;/&gt;&lt;property id=&quot;20307&quot; value=&quot;260&quot;/&gt;&lt;/object&gt;&lt;object type=&quot;3&quot; unique_id=&quot;10005&quot;&gt;&lt;property id=&quot;20148&quot; value=&quot;5&quot;/&gt;&lt;property id=&quot;20300&quot; value=&quot;Slide 3 - &amp;quot;Mental Health Minute - Stress&amp;quot;&quot;/&gt;&lt;property id=&quot;20307&quot; value=&quot;261&quot;/&gt;&lt;/object&gt;&lt;object type=&quot;3&quot; unique_id=&quot;10006&quot;&gt;&lt;property id=&quot;20148&quot; value=&quot;5&quot;/&gt;&lt;property id=&quot;20300&quot; value=&quot;Slide 4 - &amp;quot;Mental Health Minute – Be Social! &amp;quot;&quot;/&gt;&lt;property id=&quot;20307&quot; value=&quot;262&quot;/&gt;&lt;/object&gt;&lt;object type=&quot;3&quot; unique_id=&quot;10007&quot;&gt;&lt;property id=&quot;20148&quot; value=&quot;5&quot;/&gt;&lt;property id=&quot;20300&quot; value=&quot;Slide 5 - &amp;quot;Mental Health Minute – Procrastination&amp;quot;&quot;/&gt;&lt;property id=&quot;20307&quot; value=&quot;263&quot;/&gt;&lt;/object&gt;&lt;object type=&quot;3&quot; unique_id=&quot;10008&quot;&gt;&lt;property id=&quot;20148&quot; value=&quot;5&quot;/&gt;&lt;property id=&quot;20300&quot; value=&quot;Slide 6 - &amp;quot;Mental Health Minute – Exams&amp;quot;&quot;/&gt;&lt;property id=&quot;20307&quot; value=&quot;264&quot;/&gt;&lt;/object&gt;&lt;/object&gt;&lt;object type=&quot;8&quot; unique_id=&quot;1001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UofC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2726"/>
      </a:accent1>
      <a:accent2>
        <a:srgbClr val="E1D250"/>
      </a:accent2>
      <a:accent3>
        <a:srgbClr val="FBB031"/>
      </a:accent3>
      <a:accent4>
        <a:srgbClr val="F47C00"/>
      </a:accent4>
      <a:accent5>
        <a:srgbClr val="DDD1C1"/>
      </a:accent5>
      <a:accent6>
        <a:srgbClr val="96897A"/>
      </a:accent6>
      <a:hlink>
        <a:srgbClr val="6D3321"/>
      </a:hlink>
      <a:folHlink>
        <a:srgbClr val="AF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B02BB390C8D45A4C6C16C513E63F9" ma:contentTypeVersion="13" ma:contentTypeDescription="Create a new document." ma:contentTypeScope="" ma:versionID="565660b95aea02c145cc94a52e9d7abf">
  <xsd:schema xmlns:xsd="http://www.w3.org/2001/XMLSchema" xmlns:xs="http://www.w3.org/2001/XMLSchema" xmlns:p="http://schemas.microsoft.com/office/2006/metadata/properties" xmlns:ns3="f888412e-cc3c-431a-b32e-1fdeba8a244c" xmlns:ns4="5f33a734-a95f-4faf-9fc0-acc482306d10" targetNamespace="http://schemas.microsoft.com/office/2006/metadata/properties" ma:root="true" ma:fieldsID="680e9f0be1fd24e7ec9547c583abde12" ns3:_="" ns4:_="">
    <xsd:import namespace="f888412e-cc3c-431a-b32e-1fdeba8a244c"/>
    <xsd:import namespace="5f33a734-a95f-4faf-9fc0-acc482306d1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8412e-cc3c-431a-b32e-1fdeba8a24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3a734-a95f-4faf-9fc0-acc482306d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987CAE-0C96-4440-89A3-F66F3268F0BF}">
  <ds:schemaRefs>
    <ds:schemaRef ds:uri="http://purl.org/dc/terms/"/>
    <ds:schemaRef ds:uri="http://schemas.openxmlformats.org/package/2006/metadata/core-properties"/>
    <ds:schemaRef ds:uri="f888412e-cc3c-431a-b32e-1fdeba8a244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f33a734-a95f-4faf-9fc0-acc482306d1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F2865E-29C9-4230-BDBC-D6C36242BF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88412e-cc3c-431a-b32e-1fdeba8a244c"/>
    <ds:schemaRef ds:uri="5f33a734-a95f-4faf-9fc0-acc482306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D8B0FD-1888-4F5F-8BF3-A40243E250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11939</TotalTime>
  <Words>588</Words>
  <Application>Microsoft Office PowerPoint</Application>
  <PresentationFormat>On-screen Show (4:3)</PresentationFormat>
  <Paragraphs>74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Workplace Mental Health Minute</vt:lpstr>
      <vt:lpstr>Stress, Job Performance &amp; Wellbeing</vt:lpstr>
      <vt:lpstr>Remain Physically Active</vt:lpstr>
      <vt:lpstr>Monitor Media Intake</vt:lpstr>
      <vt:lpstr>Implement Structure and Routine</vt:lpstr>
      <vt:lpstr>Plan Self-Care</vt:lpstr>
      <vt:lpstr>Practice Compassion</vt:lpstr>
      <vt:lpstr>One day at a time</vt:lpstr>
      <vt:lpstr>Reach out for Support</vt:lpstr>
    </vt:vector>
  </TitlesOfParts>
  <Manager/>
  <Company>University of Calgary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Vishu Mahajan</dc:creator>
  <cp:keywords/>
  <dc:description/>
  <cp:lastModifiedBy>Michele Moon</cp:lastModifiedBy>
  <cp:revision>217</cp:revision>
  <dcterms:created xsi:type="dcterms:W3CDTF">2015-11-18T00:05:10Z</dcterms:created>
  <dcterms:modified xsi:type="dcterms:W3CDTF">2022-03-02T00:30:10Z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0x01010063AB02BB390C8D45A4C6C16C513E63F9</vt:lpwstr>
  </property>
</Properties>
</file>